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A0"/>
    <a:srgbClr val="426CDA"/>
    <a:srgbClr val="FBB61B"/>
    <a:srgbClr val="BB0E82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268" y="-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53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5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1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47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72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45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2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72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79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6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2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01E78-8072-4E55-84B8-CD4F10A99437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556C-2069-4252-8AE1-B0D6F43F7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2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0" y="0"/>
            <a:ext cx="6858000" cy="780997"/>
          </a:xfrm>
          <a:prstGeom prst="rect">
            <a:avLst/>
          </a:prstGeom>
          <a:solidFill>
            <a:srgbClr val="426CDA"/>
          </a:solidFill>
          <a:ln>
            <a:solidFill>
              <a:srgbClr val="426C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18912" y="9087052"/>
            <a:ext cx="442621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800" dirty="0" smtClean="0"/>
          </a:p>
          <a:p>
            <a:r>
              <a:rPr lang="en-GB" sz="1000" dirty="0" smtClean="0"/>
              <a:t>Adapted from Resuscitation Council (UK) Community CPR statement </a:t>
            </a:r>
            <a:r>
              <a:rPr lang="en-GB" sz="800" dirty="0" smtClean="0"/>
              <a:t>(22/03/2020) </a:t>
            </a:r>
            <a:r>
              <a:rPr lang="en-GB" sz="1000" dirty="0" smtClean="0"/>
              <a:t>&amp; </a:t>
            </a:r>
          </a:p>
          <a:p>
            <a:r>
              <a:rPr lang="en-GB" sz="1000" dirty="0" smtClean="0"/>
              <a:t>Public Health England Recommended PPE guidance </a:t>
            </a:r>
            <a:r>
              <a:rPr lang="en-GB" sz="800" dirty="0" smtClean="0"/>
              <a:t>(02/04/2020)</a:t>
            </a:r>
          </a:p>
          <a:p>
            <a:endParaRPr lang="en-GB" sz="800" dirty="0"/>
          </a:p>
          <a:p>
            <a:r>
              <a:rPr lang="en-GB" sz="800" smtClean="0"/>
              <a:t>David Purdy – </a:t>
            </a:r>
            <a:r>
              <a:rPr lang="en-GB" sz="800" dirty="0"/>
              <a:t>Version </a:t>
            </a:r>
            <a:r>
              <a:rPr lang="en-GB" sz="800" dirty="0" smtClean="0"/>
              <a:t>6 </a:t>
            </a:r>
            <a:r>
              <a:rPr lang="en-GB" sz="600" dirty="0" smtClean="0"/>
              <a:t>(21/04/2020</a:t>
            </a:r>
            <a:r>
              <a:rPr lang="en-GB" sz="600" dirty="0"/>
              <a:t>)</a:t>
            </a:r>
          </a:p>
          <a:p>
            <a:endParaRPr lang="en-GB" sz="800" dirty="0"/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1763439" y="4784100"/>
            <a:ext cx="1368" cy="172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6361" y="149246"/>
            <a:ext cx="1091690" cy="511188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118911" y="230386"/>
            <a:ext cx="55583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AWP COVID-19 </a:t>
            </a:r>
            <a:r>
              <a:rPr lang="en-GB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COMMUNITY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b="1" dirty="0" smtClean="0">
                <a:solidFill>
                  <a:schemeClr val="bg1"/>
                </a:solidFill>
              </a:rPr>
              <a:t>Adult Cardiac </a:t>
            </a:r>
            <a:r>
              <a:rPr lang="en-GB" sz="1600" b="1" dirty="0">
                <a:solidFill>
                  <a:schemeClr val="bg1"/>
                </a:solidFill>
              </a:rPr>
              <a:t>Arrest Guidance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75599" y="7715409"/>
            <a:ext cx="3150115" cy="297954"/>
          </a:xfrm>
          <a:prstGeom prst="roundRect">
            <a:avLst/>
          </a:prstGeom>
          <a:solidFill>
            <a:srgbClr val="426CDA"/>
          </a:solidFill>
          <a:ln w="38100">
            <a:solidFill>
              <a:srgbClr val="426CDA"/>
            </a:solidFill>
          </a:ln>
        </p:spPr>
        <p:txBody>
          <a:bodyPr wrap="square" rtlCol="0">
            <a:spAutoFit/>
          </a:bodyPr>
          <a:lstStyle/>
          <a:p>
            <a:r>
              <a:rPr lang="en-GB" sz="1150" i="1" dirty="0" smtClean="0">
                <a:solidFill>
                  <a:schemeClr val="bg1"/>
                </a:solidFill>
              </a:rPr>
              <a:t>*</a:t>
            </a:r>
            <a:r>
              <a:rPr lang="en-GB" sz="1150" b="1" i="1" dirty="0" smtClean="0">
                <a:solidFill>
                  <a:schemeClr val="bg1"/>
                </a:solidFill>
              </a:rPr>
              <a:t>Standard PPE: gloves, apron and surgical mask</a:t>
            </a:r>
            <a:endParaRPr lang="en-GB" sz="1150" b="1" i="1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8911" y="977773"/>
            <a:ext cx="6512222" cy="7035590"/>
            <a:chOff x="221903" y="2081413"/>
            <a:chExt cx="6512222" cy="7035590"/>
          </a:xfrm>
        </p:grpSpPr>
        <p:sp>
          <p:nvSpPr>
            <p:cNvPr id="15" name="TextBox 14"/>
            <p:cNvSpPr txBox="1"/>
            <p:nvPr/>
          </p:nvSpPr>
          <p:spPr>
            <a:xfrm>
              <a:off x="228692" y="4237580"/>
              <a:ext cx="3120565" cy="51077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Confirm cardiac </a:t>
              </a:r>
              <a:r>
                <a:rPr lang="en-GB" sz="1200" dirty="0" smtClean="0"/>
                <a:t>arrest. </a:t>
              </a:r>
              <a:r>
                <a:rPr lang="en-GB" sz="1200" b="1" dirty="0" smtClean="0">
                  <a:solidFill>
                    <a:srgbClr val="FF0000"/>
                  </a:solidFill>
                </a:rPr>
                <a:t>DO NOT </a:t>
              </a:r>
              <a:r>
                <a:rPr lang="en-GB" sz="1200" b="1" dirty="0">
                  <a:solidFill>
                    <a:srgbClr val="FF0000"/>
                  </a:solidFill>
                </a:rPr>
                <a:t>listen near airway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1400" y="4998703"/>
              <a:ext cx="3115147" cy="52923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200" dirty="0"/>
                <a:t>Call </a:t>
              </a:r>
              <a:r>
                <a:rPr lang="en-GB" sz="1200" dirty="0" smtClean="0"/>
                <a:t>999 </a:t>
              </a:r>
              <a:r>
                <a:rPr lang="en-GB" sz="1200" dirty="0"/>
                <a:t>for emergency </a:t>
              </a:r>
              <a:r>
                <a:rPr lang="en-GB" sz="1200" dirty="0" smtClean="0"/>
                <a:t>ambulance, </a:t>
              </a:r>
              <a:r>
                <a:rPr lang="en-GB" sz="1200" dirty="0"/>
                <a:t>stating “COVID-19” for confirmed or </a:t>
              </a:r>
              <a:r>
                <a:rPr lang="en-GB" sz="1200" dirty="0" smtClean="0"/>
                <a:t>suspected cases</a:t>
              </a:r>
              <a:endParaRPr lang="en-GB" sz="1200" dirty="0"/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223594" y="5773698"/>
              <a:ext cx="3102280" cy="47755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200" dirty="0" smtClean="0"/>
                <a:t>Place a surgical mask and/ or a cloth or towel over the patient’s mouth and nose</a:t>
              </a:r>
              <a:endParaRPr lang="en-GB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1904" y="6506003"/>
              <a:ext cx="3120565" cy="47983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GB" sz="1200" dirty="0" smtClean="0"/>
                <a:t>Start compression only CPR</a:t>
              </a:r>
              <a:r>
                <a:rPr lang="en-GB" sz="1200" b="1" dirty="0" smtClean="0"/>
                <a:t>. </a:t>
              </a:r>
              <a:r>
                <a:rPr lang="en-GB" sz="1200" b="1" dirty="0" smtClean="0">
                  <a:solidFill>
                    <a:srgbClr val="FF0000"/>
                  </a:solidFill>
                </a:rPr>
                <a:t>DO NOT perform mouth to mouth ventilation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1903" y="7245817"/>
              <a:ext cx="3120566" cy="715089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Send somebody to locate a community access defibrillator (AED) where possible. (Use of an AED does not increase risk of infection)</a:t>
              </a:r>
              <a:endParaRPr lang="en-GB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8692" y="8233000"/>
              <a:ext cx="3120565" cy="30646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Handover to ambulance crew</a:t>
              </a:r>
              <a:endParaRPr lang="en-GB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6791" y="8810536"/>
              <a:ext cx="3115678" cy="30646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Dispose of PPE in a clinical waste bag</a:t>
              </a:r>
              <a:endParaRPr lang="en-GB" sz="1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92117" y="2938948"/>
              <a:ext cx="3112361" cy="461665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Not for resuscitation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1763439" y="6294196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1761570" y="7039584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1766685" y="5568944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>
              <a:off x="1762994" y="8003451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H="1">
              <a:off x="1762938" y="8592064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/>
            <p:nvPr/>
          </p:nvCxnSpPr>
          <p:spPr>
            <a:xfrm flipH="1">
              <a:off x="5166454" y="4832038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3608141" y="5057912"/>
              <a:ext cx="3120565" cy="284475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GB" sz="1200" dirty="0" smtClean="0"/>
                <a:t>Call GP / NHS111 (out of hours)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4346562" y="2390753"/>
              <a:ext cx="305979" cy="28585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226009" y="2081413"/>
              <a:ext cx="4043799" cy="2103445"/>
              <a:chOff x="226009" y="2081413"/>
              <a:chExt cx="4043799" cy="2103445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737395" y="2081413"/>
                <a:ext cx="1532413" cy="646986"/>
              </a:xfrm>
              <a:prstGeom prst="roundRect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chemeClr val="bg1"/>
                    </a:solidFill>
                  </a:rPr>
                  <a:t>Is patient for </a:t>
                </a:r>
                <a:r>
                  <a:rPr lang="en-GB" sz="1600" b="1" dirty="0" smtClean="0">
                    <a:solidFill>
                      <a:schemeClr val="bg1"/>
                    </a:solidFill>
                  </a:rPr>
                  <a:t>resuscitation</a:t>
                </a:r>
                <a:r>
                  <a:rPr lang="en-GB" sz="1600" b="1" dirty="0">
                    <a:solidFill>
                      <a:schemeClr val="bg1"/>
                    </a:solidFill>
                  </a:rPr>
                  <a:t>?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26009" y="2938949"/>
                <a:ext cx="3117829" cy="461665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GB" sz="1600" b="1" dirty="0">
                    <a:solidFill>
                      <a:schemeClr val="bg1"/>
                    </a:solidFill>
                  </a:rPr>
                  <a:t>For resuscitation</a:t>
                </a: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>
              <a:xfrm flipH="1">
                <a:off x="1764807" y="3450382"/>
                <a:ext cx="1368" cy="17211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Arrow Connector 96"/>
              <p:cNvCxnSpPr/>
              <p:nvPr/>
            </p:nvCxnSpPr>
            <p:spPr>
              <a:xfrm flipH="1">
                <a:off x="2332965" y="2390753"/>
                <a:ext cx="327676" cy="28585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228692" y="3658850"/>
                <a:ext cx="3120565" cy="306467"/>
              </a:xfrm>
              <a:prstGeom prst="round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200" dirty="0" smtClean="0"/>
                  <a:t>Don standard PPE*</a:t>
                </a:r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00" name="Straight Arrow Connector 99"/>
              <p:cNvCxnSpPr/>
              <p:nvPr/>
            </p:nvCxnSpPr>
            <p:spPr>
              <a:xfrm flipH="1">
                <a:off x="1756198" y="4012743"/>
                <a:ext cx="1368" cy="17211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3608141" y="5622616"/>
              <a:ext cx="3120565" cy="3254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GB" sz="1200" dirty="0"/>
                <a:t>C</a:t>
              </a:r>
              <a:r>
                <a:rPr lang="en-GB" sz="1200" dirty="0" smtClean="0"/>
                <a:t>onfirmation of death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5189867" y="5402653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608141" y="4252817"/>
              <a:ext cx="3120565" cy="51077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/>
                <a:t>Confirm cardiac </a:t>
              </a:r>
              <a:r>
                <a:rPr lang="en-GB" sz="1200" dirty="0" smtClean="0"/>
                <a:t>arrest. </a:t>
              </a:r>
              <a:r>
                <a:rPr lang="en-GB" sz="1200" b="1" dirty="0" smtClean="0">
                  <a:solidFill>
                    <a:srgbClr val="FF0000"/>
                  </a:solidFill>
                </a:rPr>
                <a:t>DO NOT </a:t>
              </a:r>
              <a:r>
                <a:rPr lang="en-GB" sz="1200" b="1" dirty="0">
                  <a:solidFill>
                    <a:srgbClr val="FF0000"/>
                  </a:solidFill>
                </a:rPr>
                <a:t>listen near airway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613560" y="3670785"/>
              <a:ext cx="3120565" cy="30646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dirty="0" smtClean="0"/>
                <a:t>Don standard PPE*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H="1">
              <a:off x="5165638" y="4023834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5164270" y="3452338"/>
              <a:ext cx="1368" cy="1721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 flipH="1">
            <a:off x="1670374" y="3683683"/>
            <a:ext cx="1368" cy="1721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7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1443</TotalTime>
  <Words>178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AWP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Purdy, David</dc:creator>
  <cp:lastModifiedBy>McMurran, Kirsty</cp:lastModifiedBy>
  <cp:revision>84</cp:revision>
  <dcterms:created xsi:type="dcterms:W3CDTF">2020-03-28T06:46:01Z</dcterms:created>
  <dcterms:modified xsi:type="dcterms:W3CDTF">2020-04-21T14:21:40Z</dcterms:modified>
</cp:coreProperties>
</file>